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slideLayouts/slideLayout21.xml" ContentType="application/vnd.openxmlformats-officedocument.presentationml.slideLayout+xml"/>
  <Override PartName="/ppt/theme/theme12.xml" ContentType="application/vnd.openxmlformats-officedocument.theme+xml"/>
  <Override PartName="/ppt/slideLayouts/slideLayout2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  <p:sldMasterId id="2147483662" r:id="rId3"/>
    <p:sldMasterId id="2147483663" r:id="rId4"/>
    <p:sldMasterId id="2147483665" r:id="rId5"/>
    <p:sldMasterId id="2147483667" r:id="rId6"/>
    <p:sldMasterId id="2147483669" r:id="rId7"/>
    <p:sldMasterId id="2147483671" r:id="rId8"/>
    <p:sldMasterId id="2147483673" r:id="rId9"/>
    <p:sldMasterId id="2147483675" r:id="rId10"/>
    <p:sldMasterId id="2147483677" r:id="rId11"/>
    <p:sldMasterId id="2147483679" r:id="rId12"/>
    <p:sldMasterId id="2147483681" r:id="rId13"/>
  </p:sldMasterIdLst>
  <p:notesMasterIdLst>
    <p:notesMasterId r:id="rId26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embeddedFontLst>
    <p:embeddedFont>
      <p:font typeface="Alfa Slab One" panose="020B0604020202020204" charset="0"/>
      <p:regular r:id="rId27"/>
    </p:embeddedFont>
    <p:embeddedFont>
      <p:font typeface="Schoolbell" panose="020B0604020202020204" charset="0"/>
      <p:regular r:id="rId28"/>
    </p:embeddedFont>
    <p:embeddedFont>
      <p:font typeface="Varela Round" panose="020B0604020202020204" charset="-79"/>
      <p:regular r:id="rId29"/>
    </p:embeddedFont>
    <p:embeddedFont>
      <p:font typeface="Roboto" panose="020B0604020202020204" charset="0"/>
      <p:regular r:id="rId30"/>
      <p:bold r:id="rId31"/>
      <p:italic r:id="rId32"/>
      <p:boldItalic r:id="rId33"/>
    </p:embeddedFont>
    <p:embeddedFont>
      <p:font typeface="Open Sans" panose="020B060402020202020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gCj67VRpzBAXiDcWC9ynW22p15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font" Target="fonts/font8.fntdata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font" Target="fonts/font3.fntdata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font" Target="fonts/font6.fntdata"/><Relationship Id="rId37" Type="http://schemas.openxmlformats.org/officeDocument/2006/relationships/font" Target="fonts/font11.fntdata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font" Target="fonts/font5.fntdata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3" name="Google Shape;2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1" name="Google Shape;28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92b86d2d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g92b86d2d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9" name="Google Shape;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5" name="Google Shape;2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1" name="Google Shape;2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7" name="Google Shape;2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3" name="Google Shape;2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5" name="Google Shape;27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Google Shape;121;p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4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34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34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3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7" name="Google Shape;147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Google Shape;158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Google Shape;159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Google Shape;160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9" name="Google Shape;169;p3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0" name="Google Shape;170;p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9" name="Google Shape;179;p4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4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1" name="Google Shape;181;p4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2" name="Google Shape;182;p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2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4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42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4" name="Google Shape;194;p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5" name="Google Shape;195;p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6" name="Google Shape;196;p4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Google Shape;205;p4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Google Shape;206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4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7" name="Google Shape;217;p4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4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0" name="Google Shape;220;p4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9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3" name="Google Shape;173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4" name="Google Shape;174;p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3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Google Shape;186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7" name="Google Shape;187;p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8" name="Google Shape;188;p4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9" name="Google Shape;199;p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0" name="Google Shape;200;p4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Google Shape;201;p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1" name="Google Shape;211;p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2" name="Google Shape;212;p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3" name="Google Shape;213;p4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Google Shape;214;p4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Google Shape;152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5" name="Google Shape;155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4" name="Google Shape;164;p3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Google Shape;165;p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Google Shape;166;p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Lori.spruiell@ucps.k12.nc.us" TargetMode="External"/><Relationship Id="rId5" Type="http://schemas.openxmlformats.org/officeDocument/2006/relationships/hyperlink" Target="mailto:cynthia.hogston@ucps.k12.nc.us" TargetMode="Externa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zTLxIEK2WPDriMzTG2k5j44wK-aVNIAYzhpuHouwQuSPp1w/viewform?usp=sf_lin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"/>
          <p:cNvSpPr txBox="1">
            <a:spLocks noGrp="1"/>
          </p:cNvSpPr>
          <p:nvPr>
            <p:ph type="ctrTitle"/>
          </p:nvPr>
        </p:nvSpPr>
        <p:spPr>
          <a:xfrm>
            <a:off x="1143000" y="1041388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rgbClr val="222222"/>
                </a:solidFill>
                <a:highlight>
                  <a:srgbClr val="F8F9FA"/>
                </a:highlight>
              </a:rPr>
              <a:t>Reunión anual del Título 1</a:t>
            </a:r>
            <a:endParaRPr sz="36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3600"/>
          </a:p>
        </p:txBody>
      </p:sp>
      <p:sp>
        <p:nvSpPr>
          <p:cNvPr id="226" name="Google Shape;226;p1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 err="1"/>
              <a:t>Septiembre</a:t>
            </a:r>
            <a:r>
              <a:rPr lang="en-US" dirty="0"/>
              <a:t>, </a:t>
            </a:r>
            <a:r>
              <a:rPr lang="en-US" dirty="0" smtClean="0"/>
              <a:t>2021</a:t>
            </a:r>
            <a:endParaRPr dirty="0"/>
          </a:p>
          <a:p>
            <a:pPr marL="457200" marR="0" lvl="0" indent="-4318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/>
              <a:t>Sardis Elementary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0"/>
          <p:cNvSpPr txBox="1">
            <a:spLocks noGrp="1"/>
          </p:cNvSpPr>
          <p:nvPr>
            <p:ph type="title"/>
          </p:nvPr>
        </p:nvSpPr>
        <p:spPr>
          <a:xfrm>
            <a:off x="550875" y="275750"/>
            <a:ext cx="8231100" cy="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rgbClr val="222222"/>
                </a:solidFill>
                <a:highlight>
                  <a:srgbClr val="F8F9FA"/>
                </a:highlight>
              </a:rPr>
              <a:t>Derecho de los padres a saber</a:t>
            </a:r>
            <a:endParaRPr sz="28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28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84" name="Google Shape;284;p10"/>
          <p:cNvSpPr txBox="1">
            <a:spLocks noGrp="1"/>
          </p:cNvSpPr>
          <p:nvPr>
            <p:ph type="body" idx="1"/>
          </p:nvPr>
        </p:nvSpPr>
        <p:spPr>
          <a:xfrm>
            <a:off x="457212" y="19256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</a:rPr>
              <a:t>Ustedes, como padres / familias de Título I, tienen derecho a solicitar las calificaciones de los maestros de su hijo.</a:t>
            </a:r>
            <a:endParaRPr sz="21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</a:rPr>
              <a:t>Las escuelas deben notificar a los padres / familias si un maestro instruye a sus hijos durante cuatro o más semanas consecutivas que no cumple con los requisitos de certificación o licencia del estado en el nivel de grado y la materia que están enseñando.</a:t>
            </a:r>
            <a:endParaRPr sz="21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</a:rPr>
              <a:t>La notificación a los padres se hará "según sea necesario" con respecto a los maestros que no cumplan con los requisitos anteriores.</a:t>
            </a:r>
            <a:endParaRPr sz="21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457200" marR="38100" lvl="0" indent="-38100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</a:rPr>
              <a:t>En este momento, todos los profesores de Sardis cumplen con los requisitos necesarios.</a:t>
            </a:r>
            <a:endParaRPr sz="21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1"/>
          <p:cNvSpPr txBox="1">
            <a:spLocks noGrp="1"/>
          </p:cNvSpPr>
          <p:nvPr>
            <p:ph type="ctrTitle"/>
          </p:nvPr>
        </p:nvSpPr>
        <p:spPr>
          <a:xfrm>
            <a:off x="323850" y="5589587"/>
            <a:ext cx="396081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 I Department Contacts</a:t>
            </a:r>
            <a:endParaRPr/>
          </a:p>
        </p:txBody>
      </p:sp>
      <p:sp>
        <p:nvSpPr>
          <p:cNvPr id="290" name="Google Shape;290;p11"/>
          <p:cNvSpPr txBox="1"/>
          <p:nvPr/>
        </p:nvSpPr>
        <p:spPr>
          <a:xfrm>
            <a:off x="4572000" y="5589587"/>
            <a:ext cx="453707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1"/>
          <p:cNvSpPr txBox="1"/>
          <p:nvPr/>
        </p:nvSpPr>
        <p:spPr>
          <a:xfrm>
            <a:off x="539750" y="404812"/>
            <a:ext cx="2232025" cy="115252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BCBCB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9462" y="657225"/>
            <a:ext cx="1752600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11"/>
          <p:cNvSpPr txBox="1"/>
          <p:nvPr/>
        </p:nvSpPr>
        <p:spPr>
          <a:xfrm>
            <a:off x="3924300" y="3480475"/>
            <a:ext cx="5111700" cy="2815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Director of Federal Programs and AIG</a:t>
            </a: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Dr. Cynthia Hogston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100" b="1" i="0" u="sng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cynthia.hogston@ucps.k12.nc.us</a:t>
            </a: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Title I Specialist</a:t>
            </a:r>
            <a:endParaRPr sz="11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Paulette Pipkin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paulette.richardsonpipkin</a:t>
            </a: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@ucps.k12.nc.us</a:t>
            </a: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400"/>
              <a:buFont typeface="Varela Round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Title I Specialist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Varela Round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Lori Spruiell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l</a:t>
            </a:r>
            <a:r>
              <a:rPr lang="en-US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ori.spruiell@ucps.k12.nc.us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1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92b86d2de5_0_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500">
                <a:solidFill>
                  <a:srgbClr val="222222"/>
                </a:solidFill>
                <a:highlight>
                  <a:srgbClr val="F8F9FA"/>
                </a:highlight>
              </a:rPr>
              <a:t>Enlace de firma</a:t>
            </a:r>
            <a:endParaRPr sz="35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9" name="Google Shape;299;g92b86d2de5_0_0"/>
          <p:cNvSpPr txBox="1">
            <a:spLocks noGrp="1"/>
          </p:cNvSpPr>
          <p:nvPr>
            <p:ph type="subTitle" idx="1"/>
          </p:nvPr>
        </p:nvSpPr>
        <p:spPr>
          <a:xfrm>
            <a:off x="1143000" y="3602057"/>
            <a:ext cx="6858000" cy="26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300">
                <a:solidFill>
                  <a:srgbClr val="222222"/>
                </a:solidFill>
                <a:highlight>
                  <a:srgbClr val="F8F9FA"/>
                </a:highlight>
              </a:rPr>
              <a:t>Gracias por ver esta presentación. Haga clic en el enlace a continuación para documentar su participación. Gracias.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https://docs.google.com/forms/d/e/1FAIpQLSdzTLxIEK2WPDriMzTG2k5j44wK-aVNIAYzhpuHouwQuSPp1w/viewform?usp=sf_link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/>
          <p:cNvSpPr txBox="1">
            <a:spLocks noGrp="1"/>
          </p:cNvSpPr>
          <p:nvPr>
            <p:ph type="ctrTitle"/>
          </p:nvPr>
        </p:nvSpPr>
        <p:spPr>
          <a:xfrm>
            <a:off x="323850" y="5589587"/>
            <a:ext cx="396081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32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1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3200" i="1">
                <a:solidFill>
                  <a:srgbClr val="FFFF00"/>
                </a:solidFill>
              </a:rPr>
              <a:t>20-2021</a:t>
            </a:r>
            <a:endParaRPr/>
          </a:p>
        </p:txBody>
      </p:sp>
      <p:sp>
        <p:nvSpPr>
          <p:cNvPr id="232" name="Google Shape;232;p2"/>
          <p:cNvSpPr txBox="1"/>
          <p:nvPr/>
        </p:nvSpPr>
        <p:spPr>
          <a:xfrm>
            <a:off x="4572000" y="5589587"/>
            <a:ext cx="453707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"/>
          <p:cNvSpPr txBox="1"/>
          <p:nvPr/>
        </p:nvSpPr>
        <p:spPr>
          <a:xfrm>
            <a:off x="6300787" y="5300662"/>
            <a:ext cx="2232025" cy="115252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BCBCB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8125" y="5589587"/>
            <a:ext cx="1752600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"/>
          <p:cNvSpPr/>
          <p:nvPr/>
        </p:nvSpPr>
        <p:spPr>
          <a:xfrm>
            <a:off x="611187" y="260350"/>
            <a:ext cx="7200900" cy="122396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5715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2"/>
          <p:cNvSpPr txBox="1"/>
          <p:nvPr/>
        </p:nvSpPr>
        <p:spPr>
          <a:xfrm>
            <a:off x="739775" y="404794"/>
            <a:ext cx="7072200" cy="14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Schoolbel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rPr>
              <a:t>Sardis Elementary</a:t>
            </a:r>
            <a:endParaRPr sz="2400" dirty="0">
              <a:solidFill>
                <a:schemeClr val="dk1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 err="1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Reunión</a:t>
            </a:r>
            <a:r>
              <a:rPr lang="en-US" sz="2400" b="1" dirty="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anual</a:t>
            </a:r>
            <a:r>
              <a:rPr lang="en-US" sz="2400" b="1" dirty="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 del </a:t>
            </a:r>
            <a:r>
              <a:rPr lang="en-US" sz="2400" b="1" dirty="0" err="1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Título</a:t>
            </a:r>
            <a:r>
              <a:rPr lang="en-US" sz="2400" b="1" dirty="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 1</a:t>
            </a:r>
            <a:endParaRPr sz="2400" b="1" dirty="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Schoolbell"/>
              <a:buNone/>
            </a:pPr>
            <a:r>
              <a:rPr lang="en-US" sz="1600" b="0" i="0" u="none" strike="noStrike" cap="none" dirty="0" err="1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Sept</a:t>
            </a:r>
            <a:r>
              <a:rPr lang="en-US" sz="1600" dirty="0" err="1">
                <a:latin typeface="Alfa Slab One"/>
                <a:ea typeface="Alfa Slab One"/>
                <a:cs typeface="Alfa Slab One"/>
                <a:sym typeface="Alfa Slab One"/>
              </a:rPr>
              <a:t>iembre</a:t>
            </a:r>
            <a:r>
              <a:rPr lang="en-US" sz="1600" dirty="0">
                <a:latin typeface="Alfa Slab One"/>
                <a:ea typeface="Alfa Slab One"/>
                <a:cs typeface="Alfa Slab One"/>
                <a:sym typeface="Alfa Slab One"/>
              </a:rPr>
              <a:t>, 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 </a:t>
            </a:r>
            <a:r>
              <a:rPr lang="en-US" sz="1600" b="0" i="0" u="none" strike="noStrike" cap="none" dirty="0" smtClean="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2021</a:t>
            </a:r>
            <a:endParaRPr sz="1400" b="0" i="0" u="none" strike="noStrike" cap="none" dirty="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"/>
          <p:cNvSpPr txBox="1">
            <a:spLocks noGrp="1"/>
          </p:cNvSpPr>
          <p:nvPr>
            <p:ph type="title"/>
          </p:nvPr>
        </p:nvSpPr>
        <p:spPr>
          <a:xfrm>
            <a:off x="1619250" y="275750"/>
            <a:ext cx="5905500" cy="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Schoolbell"/>
              <a:buNone/>
            </a:pPr>
            <a:r>
              <a:rPr lang="en-US" sz="2800" b="1">
                <a:solidFill>
                  <a:srgbClr val="222222"/>
                </a:solidFill>
                <a:highlight>
                  <a:srgbClr val="F8F9FA"/>
                </a:highlight>
              </a:rPr>
              <a:t>Requisitos federales</a:t>
            </a:r>
            <a:endParaRPr sz="5100" b="1"/>
          </a:p>
        </p:txBody>
      </p:sp>
      <p:sp>
        <p:nvSpPr>
          <p:cNvPr id="242" name="Google Shape;242;p3"/>
          <p:cNvSpPr txBox="1">
            <a:spLocks noGrp="1"/>
          </p:cNvSpPr>
          <p:nvPr>
            <p:ph type="body" idx="1"/>
          </p:nvPr>
        </p:nvSpPr>
        <p:spPr>
          <a:xfrm>
            <a:off x="468312" y="1341437"/>
            <a:ext cx="8229600" cy="4813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38100" lvl="0" indent="-4000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La ley Every Student Succeeds Act (ESSA), anteriormente la Ley Que Ningún Niño se Quede Atrás, requiere que cada escuela del Título I celebre una reunión anual al comienzo de cada año escolar para todos los padres y familias del Título I con el propósito de ...</a:t>
            </a:r>
            <a:endParaRPr sz="2700"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Informarle de la participación de su escuela en el Título I</a:t>
            </a: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Explicar los requisitos del Título I</a:t>
            </a: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22222"/>
              </a:buClr>
              <a:buSzPts val="2400"/>
              <a:buChar char="•"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Explicar sus derechos como padres a participar</a:t>
            </a: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"/>
          <p:cNvSpPr txBox="1">
            <a:spLocks noGrp="1"/>
          </p:cNvSpPr>
          <p:nvPr>
            <p:ph type="title"/>
          </p:nvPr>
        </p:nvSpPr>
        <p:spPr>
          <a:xfrm>
            <a:off x="1465650" y="352575"/>
            <a:ext cx="5905500" cy="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rgbClr val="222222"/>
                </a:solidFill>
                <a:highlight>
                  <a:srgbClr val="F8F9FA"/>
                </a:highlight>
              </a:rPr>
              <a:t>Definición del Título I:</a:t>
            </a:r>
            <a:endParaRPr sz="5100"/>
          </a:p>
        </p:txBody>
      </p:sp>
      <p:sp>
        <p:nvSpPr>
          <p:cNvPr id="248" name="Google Shape;248;p4"/>
          <p:cNvSpPr txBox="1">
            <a:spLocks noGrp="1"/>
          </p:cNvSpPr>
          <p:nvPr>
            <p:ph type="body" idx="1"/>
          </p:nvPr>
        </p:nvSpPr>
        <p:spPr>
          <a:xfrm>
            <a:off x="468312" y="1341437"/>
            <a:ext cx="8229600" cy="48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524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El Título I es el programa financiado con fondos federales más antiguo y más grande del país, según el Departamento de Educación de EE. UU.</a:t>
            </a: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222222"/>
                </a:solidFill>
                <a:highlight>
                  <a:srgbClr val="F8F9FA"/>
                </a:highlight>
              </a:rPr>
              <a:t> El Título I proporciona fondos federales a las escuelas  para ayudar a los estudiantes con bajo rendimiento o con mayor riesgo de quedarse atrás.</a:t>
            </a:r>
            <a:endParaRPr sz="24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8F9FA"/>
                </a:highlight>
              </a:rPr>
              <a:t>¿Qué significa ser una escuela de Título I?</a:t>
            </a:r>
            <a:endParaRPr sz="26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31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54" name="Google Shape;254;p5"/>
          <p:cNvSpPr txBox="1">
            <a:spLocks noGrp="1"/>
          </p:cNvSpPr>
          <p:nvPr>
            <p:ph type="body" idx="1"/>
          </p:nvPr>
        </p:nvSpPr>
        <p:spPr>
          <a:xfrm>
            <a:off x="457212" y="20037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/>
          </a:p>
          <a:p>
            <a:pPr marL="45720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Open Sans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Ser una escuela de Título I significa recibir fondos federales (dólares de Título I) para complementar los programas existentes de la escuela. Estos dólares se utilizan para ...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Brindar asistencia oportuna a los estudiantes que experimentan dificultades académicas para ayudarlos a cumplir con los desafiantes estándares de contenido de Carolina del Norte.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Financiamiento de personal, programas, materiales y suministros suplementarios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Llevar a cabo reuniones, capacitaciones y actividades de participación de padres y familias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Open Sans"/>
              <a:buChar char="•"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Ser una escuela de Título I también significa participación de los padres y los derechos de los padres.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5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¿Cómo utiliza nuestra escuela estos fondos?</a:t>
            </a:r>
            <a:endParaRPr sz="25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32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60" name="Google Shape;260;p6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Posiciones de maestros adicionales para ayudar a reducir el tamaño de la clase y brindar apoyo adicional que permite más instrucción básica en grupos pequeños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Posiciones adicionales de tutoría para brindar apoyo complementario, según lo determinado a través de los datos, a los estudiantes de todos los niveles de grado.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1 puesto de coordinador de participación de los padres y un puesto de intérprete para ayudar a servir mejor a nuestras familias de habla hispana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Fondos adicionales para proporcionar maestros sustitutos y suministros, según sea necesario</a:t>
            </a:r>
            <a:endParaRPr sz="21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7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rgbClr val="222222"/>
                </a:solidFill>
                <a:highlight>
                  <a:srgbClr val="F8F9FA"/>
                </a:highlight>
              </a:rPr>
              <a:t>Plan de mejora escolar</a:t>
            </a:r>
            <a:endParaRPr sz="28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28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66" name="Google Shape;266;p7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Las escuelas de Título I deben tener un Plan de Mejoramiento Escolar (SIP), el plan de la escuela para el mejoramiento continuo. El plan, completado en NC Star incluye: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- Una evaluación integral de las necesidades y un resumen de los datos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- Metas y estrategias para abordar las necesidades académicas de los estudiantes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- Desarrollo profesional para el personal escolar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- Coordinación de Recursos / Presupuesto Integral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</a:rPr>
              <a:t>- Política de participación de los padres y la familia de la escuela</a:t>
            </a:r>
            <a:endParaRPr sz="22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8"/>
          <p:cNvSpPr txBox="1">
            <a:spLocks noGrp="1"/>
          </p:cNvSpPr>
          <p:nvPr>
            <p:ph type="title"/>
          </p:nvPr>
        </p:nvSpPr>
        <p:spPr>
          <a:xfrm>
            <a:off x="466725" y="333375"/>
            <a:ext cx="8231187" cy="7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rgbClr val="222222"/>
                </a:solidFill>
                <a:highlight>
                  <a:srgbClr val="F8F9FA"/>
                </a:highlight>
              </a:rPr>
              <a:t>Acuerdo entre la escuela y los padres</a:t>
            </a:r>
            <a:endParaRPr sz="28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28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72" name="Google Shape;272;p8"/>
          <p:cNvSpPr txBox="1">
            <a:spLocks noGrp="1"/>
          </p:cNvSpPr>
          <p:nvPr>
            <p:ph type="body" idx="1"/>
          </p:nvPr>
        </p:nvSpPr>
        <p:spPr>
          <a:xfrm>
            <a:off x="467525" y="19256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Cada escuela de Título I debe tener un acuerdo entre la escuela y los padres. El pacto es un compromiso o contrato entre la escuela, los padres y el estudiante para compartir la responsabilidad de mejorar el rendimiento académico.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Ustedes, como padres / familias de Título I, tienen derecho a participar en el desarrollo del Pacto entre la escuela y los padres.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El compacto debe distribuirse a todos los padres / familias.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500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Los padres / familias deben firmar y devolver el compacto que se encuentra en los materiales de BOY a la escuela lo antes posible.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9"/>
          <p:cNvSpPr txBox="1">
            <a:spLocks noGrp="1"/>
          </p:cNvSpPr>
          <p:nvPr>
            <p:ph type="title"/>
          </p:nvPr>
        </p:nvSpPr>
        <p:spPr>
          <a:xfrm>
            <a:off x="550875" y="352600"/>
            <a:ext cx="8231100" cy="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38100" lvl="0" indent="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>
                <a:solidFill>
                  <a:srgbClr val="222222"/>
                </a:solidFill>
                <a:highlight>
                  <a:srgbClr val="F8F9FA"/>
                </a:highlight>
              </a:rPr>
              <a:t>Política de participación de los padres y la familia</a:t>
            </a:r>
            <a:endParaRPr sz="2700">
              <a:solidFill>
                <a:srgbClr val="222222"/>
              </a:solidFill>
              <a:highlight>
                <a:srgbClr val="F8F9FA"/>
              </a:highlight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choolbell"/>
              <a:buNone/>
            </a:pPr>
            <a:endParaRPr sz="2800" b="1">
              <a:solidFill>
                <a:schemeClr val="lt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278" name="Google Shape;278;p9"/>
          <p:cNvSpPr txBox="1">
            <a:spLocks noGrp="1"/>
          </p:cNvSpPr>
          <p:nvPr>
            <p:ph type="body" idx="1"/>
          </p:nvPr>
        </p:nvSpPr>
        <p:spPr>
          <a:xfrm>
            <a:off x="468312" y="1773237"/>
            <a:ext cx="82296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 b="1"/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Cada escuela de Título I debe tener una Política de participación de los padres y la familia de la escuela que se desarrolle en conjunto con los padres.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La política de participación de los padres y la familia y el acuerdo entre la escuela y los padres deben revisarse y modificarse anualmente según sea necesario.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342900" marR="0" lvl="0" indent="-3492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500"/>
              <a:buChar char="•"/>
            </a:pPr>
            <a:r>
              <a:rPr lang="en-US" sz="2200">
                <a:solidFill>
                  <a:srgbClr val="222222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Todos los padres / familias en las escuelas de Título I deben recibir una copia escrita de la Política de participación de los padres y la familia y el Acuerdo entre la escuela y los padres (el Acuerdo debe firmarse y devolverse a la escuela).</a:t>
            </a:r>
            <a:endParaRPr sz="2200">
              <a:solidFill>
                <a:srgbClr val="222222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847</Words>
  <Application>Microsoft Office PowerPoint</Application>
  <PresentationFormat>On-screen Show (4:3)</PresentationFormat>
  <Paragraphs>81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12</vt:i4>
      </vt:variant>
    </vt:vector>
  </HeadingPairs>
  <TitlesOfParts>
    <vt:vector size="31" baseType="lpstr">
      <vt:lpstr>Alfa Slab One</vt:lpstr>
      <vt:lpstr>Schoolbell</vt:lpstr>
      <vt:lpstr>Arial</vt:lpstr>
      <vt:lpstr>Varela Round</vt:lpstr>
      <vt:lpstr>Roboto</vt:lpstr>
      <vt:lpstr>Open Sans</vt:lpstr>
      <vt:lpstr>Diseño predeterminado</vt:lpstr>
      <vt:lpstr>2_Diseño predeterminado</vt:lpstr>
      <vt:lpstr>1_Diseño predeterminado</vt:lpstr>
      <vt:lpstr>3_Diseño predeterminado</vt:lpstr>
      <vt:lpstr>4_Diseño predeterminado</vt:lpstr>
      <vt:lpstr>5_Diseño predeterminado</vt:lpstr>
      <vt:lpstr>6_Diseño predeterminado</vt:lpstr>
      <vt:lpstr>7_Diseño predeterminado</vt:lpstr>
      <vt:lpstr>8_Diseño predeterminado</vt:lpstr>
      <vt:lpstr>9_Diseño predeterminado</vt:lpstr>
      <vt:lpstr>10_Diseño predeterminado</vt:lpstr>
      <vt:lpstr>11_Diseño predeterminado</vt:lpstr>
      <vt:lpstr>12_Diseño predeterminado</vt:lpstr>
      <vt:lpstr>Reunión anual del Título 1 </vt:lpstr>
      <vt:lpstr> 2020-2021</vt:lpstr>
      <vt:lpstr>Requisitos federales</vt:lpstr>
      <vt:lpstr>Definición del Título I:</vt:lpstr>
      <vt:lpstr> ¿Qué significa ser una escuela de Título I? </vt:lpstr>
      <vt:lpstr> ¿Cómo utiliza nuestra escuela estos fondos? </vt:lpstr>
      <vt:lpstr> Plan de mejora escolar </vt:lpstr>
      <vt:lpstr> Acuerdo entre la escuela y los padres </vt:lpstr>
      <vt:lpstr> Política de participación de los padres y la familia </vt:lpstr>
      <vt:lpstr> Derecho de los padres a saber </vt:lpstr>
      <vt:lpstr>Title I Department Contacts</vt:lpstr>
      <vt:lpstr>Enlace de firma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anual del Título 1 </dc:title>
  <dc:creator>Kevin Beals</dc:creator>
  <cp:lastModifiedBy>Lynn Presson</cp:lastModifiedBy>
  <cp:revision>1</cp:revision>
  <dcterms:modified xsi:type="dcterms:W3CDTF">2021-10-04T14:01:34Z</dcterms:modified>
</cp:coreProperties>
</file>